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81" r:id="rId19"/>
    <p:sldId id="282" r:id="rId20"/>
    <p:sldId id="283" r:id="rId21"/>
    <p:sldId id="284" r:id="rId22"/>
    <p:sldId id="275" r:id="rId23"/>
    <p:sldId id="286" r:id="rId24"/>
    <p:sldId id="287" r:id="rId25"/>
    <p:sldId id="277" r:id="rId26"/>
    <p:sldId id="278" r:id="rId27"/>
    <p:sldId id="28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E405-EEB7-47FE-A257-654D7811A3B6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82AF-D44F-49B3-8CE7-0571BAAC8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5A40-AE72-4AE2-BA08-985F6E048D38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B4B1-1022-4D6A-A4E6-63D541CF6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133B-A011-4FEF-A0A5-3B81F2696E63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95F4-D5E8-4F5D-99EC-A47844553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AEB0-430B-45F0-B515-42A7AF121472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F317-6918-42DC-869F-866F52CE0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6C84-8804-48BB-9FA5-D7F8DAF7FE02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59CE-1D81-4CCB-B85D-65CECD08C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F741-196A-475D-8853-5C550A03DCC0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3140-73BC-4A48-87BA-7DA6EAC91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9E41-A8B9-4D41-ADA7-FB5EB661C559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0BEC-AC33-4A83-94B8-E25ABFA33C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1615-9647-47DF-A644-8C5606CA1C17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5773-DA4D-4FEC-B9C9-9A9EC872D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EA7D-9893-40F1-8EC0-428EDCDA5F05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10F5-3509-4E4D-805A-E09BF8DBA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130D-808D-4123-BF20-47C1FCAEA835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9823-AE22-4C6A-9DED-5E847CE78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443A-EE63-43F8-8CEB-F4D164929CCA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B864-9A9A-4F4F-A120-22D1C8AD1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4267EA-EC2F-4643-BF1E-78457A40E98C}" type="datetimeFigureOut">
              <a:rPr lang="en-US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0245E1-2FD4-49F8-ACA0-C80D926C5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WALPOLE DRUGS -101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jcarmichael\Desktop\COMMUNITY PICS\IMG_03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4267200" cy="4495800"/>
          </a:xfrm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4242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Related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40000" lnSpcReduction="2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500" b="1" u="sng" dirty="0" smtClean="0">
                <a:solidFill>
                  <a:schemeClr val="bg1"/>
                </a:solidFill>
              </a:rPr>
              <a:t>Drug Use Habits, Patterns &amp; Behavior can be developed during adolescents: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b="1" u="sng" dirty="0" smtClean="0">
                <a:solidFill>
                  <a:schemeClr val="bg1"/>
                </a:solidFill>
              </a:rPr>
              <a:t>Initiation: </a:t>
            </a:r>
            <a:r>
              <a:rPr lang="en-US" sz="3500" dirty="0" smtClean="0">
                <a:solidFill>
                  <a:schemeClr val="bg1"/>
                </a:solidFill>
              </a:rPr>
              <a:t>11-21 then declines dramatically.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b="1" u="sng" dirty="0" smtClean="0">
                <a:solidFill>
                  <a:schemeClr val="bg1"/>
                </a:solidFill>
              </a:rPr>
              <a:t>Age of Onset:  </a:t>
            </a:r>
            <a:r>
              <a:rPr lang="en-US" sz="3500" dirty="0" smtClean="0">
                <a:solidFill>
                  <a:schemeClr val="bg1"/>
                </a:solidFill>
              </a:rPr>
              <a:t>Important in determining future substance use issues.  Earlier age of onset associated with future substance related problems.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b="1" u="sng" dirty="0" smtClean="0">
                <a:solidFill>
                  <a:schemeClr val="bg1"/>
                </a:solidFill>
              </a:rPr>
              <a:t>Perception of Harm:</a:t>
            </a:r>
            <a:r>
              <a:rPr lang="en-US" sz="3500" dirty="0" smtClean="0">
                <a:solidFill>
                  <a:schemeClr val="bg1"/>
                </a:solidFill>
              </a:rPr>
              <a:t> How harmful or not a drug is perceived.  Lower perception of harm associated with more likely use. Marijuana – Molly</a:t>
            </a:r>
            <a:endParaRPr lang="en-US" sz="3500" b="1" u="sng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b="1" u="sng" dirty="0" smtClean="0">
                <a:solidFill>
                  <a:schemeClr val="bg1"/>
                </a:solidFill>
              </a:rPr>
              <a:t>Perception of Other Use: </a:t>
            </a:r>
            <a:r>
              <a:rPr lang="en-US" sz="3500" dirty="0" smtClean="0">
                <a:solidFill>
                  <a:schemeClr val="bg1"/>
                </a:solidFill>
              </a:rPr>
              <a:t>Who else is using, the infamous quote “everyone does it!”  Less don’t than do!</a:t>
            </a:r>
            <a:endParaRPr lang="en-US" sz="3500" b="1" u="sng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b="1" u="sng" dirty="0" smtClean="0">
                <a:solidFill>
                  <a:schemeClr val="bg1"/>
                </a:solidFill>
              </a:rPr>
              <a:t>Adolescent Brain: </a:t>
            </a:r>
            <a:r>
              <a:rPr lang="en-US" sz="3500" dirty="0" smtClean="0">
                <a:solidFill>
                  <a:schemeClr val="bg1"/>
                </a:solidFill>
              </a:rPr>
              <a:t>Not matured until about 25. Critical periods in brain development wherein substances have more profound developmental effects. Pre-frontal cortex associated with weighing pros/cons, impulse control &amp; judgment.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500" b="1" u="sng" dirty="0" smtClean="0">
                <a:solidFill>
                  <a:schemeClr val="bg1"/>
                </a:solidFill>
              </a:rPr>
              <a:t>Life Course Persistent vs. Adolescent Limited Behavior: </a:t>
            </a:r>
            <a:r>
              <a:rPr lang="en-US" sz="3500" dirty="0" smtClean="0">
                <a:solidFill>
                  <a:schemeClr val="bg1"/>
                </a:solidFill>
              </a:rPr>
              <a:t>Trajectory through adulthood or not!</a:t>
            </a:r>
            <a:endParaRPr lang="en-US" sz="3500" b="1" u="sng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3886200" cy="4191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Drug &amp; Alcohol Impact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Public Health = #1 Problem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Financial = 500 Billion annually for (lost productivity, criminal justice, medical costs) $2 per drink (CDC 2011)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Mortality = SUD leading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ause of mortality – Alcohol 15-59, opiate overdose leading cause of accidental death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Prevention = Onset during adolescents (risk management)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90% of adults w/dependence onset before 18.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50% of adults start using before 15.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555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447800"/>
            <a:ext cx="4038600" cy="4191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WALPOLE MASSACHUSETTS</a:t>
            </a:r>
          </a:p>
        </p:txBody>
      </p:sp>
      <p:sp>
        <p:nvSpPr>
          <p:cNvPr id="2063" name="Text Placeholder 8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r>
              <a:rPr lang="en-US" sz="2000" smtClean="0"/>
              <a:t>Age of Onset Marijuana &amp; Alcohol</a:t>
            </a:r>
          </a:p>
        </p:txBody>
      </p:sp>
      <p:graphicFrame>
        <p:nvGraphicFramePr>
          <p:cNvPr id="2061" name="Object 13"/>
          <p:cNvGraphicFramePr>
            <a:graphicFrameLocks noGrp="1" noChangeAspect="1"/>
          </p:cNvGraphicFramePr>
          <p:nvPr>
            <p:ph type="pic" idx="1"/>
          </p:nvPr>
        </p:nvGraphicFramePr>
        <p:xfrm>
          <a:off x="990600" y="2209800"/>
          <a:ext cx="7010400" cy="2667000"/>
        </p:xfrm>
        <a:graphic>
          <a:graphicData uri="http://schemas.openxmlformats.org/presentationml/2006/ole">
            <p:oleObj spid="_x0000_s2061" name="Document" r:id="rId3" imgW="6099983" imgH="1463040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Perception of Harm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Font typeface="Wingdings 2" pitchFamily="18" charset="2"/>
              <a:buNone/>
            </a:pPr>
            <a:r>
              <a:rPr lang="en-US" sz="1800" b="1" u="sng" smtClean="0">
                <a:solidFill>
                  <a:schemeClr val="bg1"/>
                </a:solidFill>
              </a:rPr>
              <a:t>Perception of Harm - Marijuana</a:t>
            </a:r>
          </a:p>
        </p:txBody>
      </p:sp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1600200" y="2133600"/>
          <a:ext cx="6100763" cy="1219200"/>
        </p:xfrm>
        <a:graphic>
          <a:graphicData uri="http://schemas.openxmlformats.org/presentationml/2006/ole">
            <p:oleObj spid="_x0000_s3085" name="Document" r:id="rId3" imgW="6099983" imgH="1103848" progId="">
              <p:embed/>
            </p:oleObj>
          </a:graphicData>
        </a:graphic>
      </p:graphicFrame>
      <p:pic>
        <p:nvPicPr>
          <p:cNvPr id="30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713" y="3276600"/>
            <a:ext cx="61007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572000"/>
            <a:ext cx="61007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Perception of Other Use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371600"/>
            <a:ext cx="6089650" cy="2057400"/>
          </a:xfrm>
        </p:spPr>
      </p:pic>
      <p:pic>
        <p:nvPicPr>
          <p:cNvPr id="28675" name="Picture 3" descr="C:\Users\jcarmichael\Pictures\Palmieri\Armando Palmieri (3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708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Availability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752600"/>
            <a:ext cx="7543800" cy="2362200"/>
          </a:xfrm>
        </p:spPr>
      </p:pic>
      <p:pic>
        <p:nvPicPr>
          <p:cNvPr id="29699" name="Picture 3" descr="C:\Users\jcarmichael\Pictures\Palmieri\Armando Palmieri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3959225"/>
            <a:ext cx="26558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jcarmichael\Pictures\Palmieri\Armando Palmieri (2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959225"/>
            <a:ext cx="26035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jcarmichael\Pictures\DRUG PICTURES\GABAPENT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959225"/>
            <a:ext cx="24384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Other Factors Surveyed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09600" y="1752600"/>
            <a:ext cx="6089650" cy="1828800"/>
          </a:xfr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19200"/>
            <a:ext cx="48021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735388"/>
            <a:ext cx="61007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5800" y="4495800"/>
            <a:ext cx="610076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Users\jcarmichael\Pictures\Tobacco Road\DSCF01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278313"/>
            <a:ext cx="48768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bg1"/>
                </a:solidFill>
              </a:rPr>
              <a:t>Narcotics</a:t>
            </a:r>
            <a:r>
              <a:rPr lang="en-US" dirty="0" smtClean="0">
                <a:solidFill>
                  <a:schemeClr val="bg1"/>
                </a:solidFill>
              </a:rPr>
              <a:t> (Greek Word = Stupor)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/>
              <a:t>Opioids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Heroin, OxyContin, Vicodin, Codeine, Morphine, Methadone, &amp; Fentanyl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/>
              <a:t>Street Names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Smack, Horse. Mud, Brown, OC, Oxy, 30s, 80s.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Hydro-</a:t>
            </a:r>
            <a:r>
              <a:rPr lang="en-US" dirty="0"/>
              <a:t>M</a:t>
            </a:r>
            <a:r>
              <a:rPr lang="en-US" dirty="0" smtClean="0"/>
              <a:t>orphone – aka: Footballs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/>
              <a:t>Look Like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Tablets, Capsules, patches, powder, chunks.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/>
              <a:t>How Ingested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Swallowed, smoked, sniffed or injected.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/>
              <a:t>Paraphernalia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Pill bottles, hides, syringes, cotton balls, burnt spoons, thick rubber bands, small water bottles, lighter.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/>
              <a:t>Detection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Slow, lethargic, nodding off, euphoria, sedated, uninterested, dilated pupils – pinpoint.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u="sng" dirty="0" smtClean="0"/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PHYSICAL AND PHSCYOLOGICAL DEPENDENCE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3174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600200"/>
            <a:ext cx="4419600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bg1"/>
                </a:solidFill>
              </a:rPr>
              <a:t>Stimulants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smtClean="0">
                <a:solidFill>
                  <a:schemeClr val="bg1"/>
                </a:solidFill>
              </a:rPr>
              <a:t>Amphetamines (Ice, speed, uppers, footballs) Used to treat Obesity, </a:t>
            </a:r>
            <a:r>
              <a:rPr lang="en-US" sz="1800" smtClean="0">
                <a:solidFill>
                  <a:schemeClr val="bg1"/>
                </a:solidFill>
              </a:rPr>
              <a:t>Parkinson’s</a:t>
            </a:r>
            <a:r>
              <a:rPr lang="en-US" sz="2200" smtClean="0">
                <a:solidFill>
                  <a:schemeClr val="bg1"/>
                </a:solidFill>
              </a:rPr>
              <a:t> disease, ADHD, &amp; Narcolepsy. Adderall &amp; Ritalin are most abused. (Kids think it will help with school work).</a:t>
            </a:r>
          </a:p>
          <a:p>
            <a:r>
              <a:rPr lang="en-US" sz="2200" smtClean="0">
                <a:solidFill>
                  <a:schemeClr val="bg1"/>
                </a:solidFill>
              </a:rPr>
              <a:t>Cocaine (white, coke, blow, dust, nose candy)</a:t>
            </a:r>
          </a:p>
          <a:p>
            <a:r>
              <a:rPr lang="en-US" sz="2200" smtClean="0">
                <a:solidFill>
                  <a:schemeClr val="bg1"/>
                </a:solidFill>
              </a:rPr>
              <a:t>Methamphetamine (Ice, Crystal, Meth)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277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914400"/>
            <a:ext cx="2705100" cy="2743200"/>
          </a:xfrm>
        </p:spPr>
      </p:pic>
      <p:pic>
        <p:nvPicPr>
          <p:cNvPr id="32772" name="Picture 2" descr="C:\Users\jcarmichael\Pictures\DRUG PICTURES\me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8293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Users\jcarmichael\Pictures\DRUG PICTURES\meth fa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1"/>
                </a:solidFill>
              </a:rPr>
              <a:t>Depressants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/>
              <a:t>Sedative</a:t>
            </a:r>
            <a:r>
              <a:rPr lang="en-US" b="1" u="sng" dirty="0"/>
              <a:t>, muscle relaxant, hypnotic</a:t>
            </a:r>
            <a:r>
              <a:rPr lang="en-US" b="1" u="sng" dirty="0" smtClean="0"/>
              <a:t>, &amp; </a:t>
            </a:r>
            <a:r>
              <a:rPr lang="en-US" b="1" u="sng" dirty="0"/>
              <a:t>antidepressant.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Barbiturates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Benzodiazepines - Valium</a:t>
            </a:r>
            <a:r>
              <a:rPr lang="en-US" dirty="0"/>
              <a:t>, Librium and </a:t>
            </a:r>
            <a:r>
              <a:rPr lang="en-US" dirty="0" smtClean="0"/>
              <a:t>Xanax.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Valium/Diazepam Anti-Anxiety in Walpole area.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GHB </a:t>
            </a:r>
            <a:r>
              <a:rPr lang="en-US" dirty="0"/>
              <a:t>(</a:t>
            </a:r>
            <a:r>
              <a:rPr lang="en-US" dirty="0" smtClean="0"/>
              <a:t>Gamma- </a:t>
            </a:r>
            <a:r>
              <a:rPr lang="en-US" dirty="0" err="1" smtClean="0"/>
              <a:t>hydroxybutyrate</a:t>
            </a:r>
            <a:r>
              <a:rPr lang="en-US" dirty="0" smtClean="0"/>
              <a:t>): Clear </a:t>
            </a:r>
            <a:r>
              <a:rPr lang="en-US" dirty="0"/>
              <a:t>liquid, white powder, tablet, and capsule </a:t>
            </a:r>
            <a:r>
              <a:rPr lang="en-US" dirty="0" smtClean="0"/>
              <a:t>form.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Rohyphnol</a:t>
            </a:r>
            <a:r>
              <a:rPr lang="en-US" dirty="0" smtClean="0"/>
              <a:t> (Forget me, </a:t>
            </a:r>
            <a:r>
              <a:rPr lang="en-US" dirty="0" err="1" smtClean="0"/>
              <a:t>roofies</a:t>
            </a:r>
            <a:r>
              <a:rPr lang="en-US" dirty="0" smtClean="0"/>
              <a:t>, rope, date rape drug). Processes quickly w/in 72 hours.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Alcohol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1219200"/>
            <a:ext cx="2305050" cy="2219325"/>
          </a:xfrm>
        </p:spPr>
      </p:pic>
      <p:pic>
        <p:nvPicPr>
          <p:cNvPr id="33796" name="Picture 2" descr="C:\Users\jcarmichael\Pictures\DRUG PICTURES\Diazap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0"/>
            <a:ext cx="2190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49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Drugs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How Do We Measure the Problem?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Surveys:  </a:t>
            </a:r>
            <a:r>
              <a:rPr lang="en-US" dirty="0" smtClean="0">
                <a:solidFill>
                  <a:schemeClr val="bg1"/>
                </a:solidFill>
              </a:rPr>
              <a:t>Youth Risk Behavior Survey &amp; the WPD Citizen Survey.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Intelligence:  </a:t>
            </a:r>
            <a:r>
              <a:rPr lang="en-US" dirty="0" smtClean="0">
                <a:solidFill>
                  <a:schemeClr val="bg1"/>
                </a:solidFill>
              </a:rPr>
              <a:t>Cultivating and Developing Confidential Informants. (drug trends, pricing, packaging, availability, delivery, how it is used)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Investigations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Multi-jurisdictional Regional Task Force, Norfolk County Police Anti-Crime Task Force (NORPAC).  Infiltrates the drug trafficking organizations (DTO) through CI and UC. Work with local, state, federal agencies.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Partnership: </a:t>
            </a:r>
            <a:r>
              <a:rPr lang="en-US" dirty="0" smtClean="0">
                <a:solidFill>
                  <a:schemeClr val="bg1"/>
                </a:solidFill>
              </a:rPr>
              <a:t>BPD DCU, State, DEA.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Arrests</a:t>
            </a:r>
            <a:r>
              <a:rPr lang="en-US" b="1" dirty="0" smtClean="0">
                <a:solidFill>
                  <a:schemeClr val="bg1"/>
                </a:solidFill>
              </a:rPr>
              <a:t>:  </a:t>
            </a:r>
            <a:r>
              <a:rPr lang="en-US" dirty="0" smtClean="0">
                <a:solidFill>
                  <a:schemeClr val="bg1"/>
                </a:solidFill>
              </a:rPr>
              <a:t>Persons arrested, encountered-FIO, interdiction.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Debriefing: </a:t>
            </a:r>
            <a:r>
              <a:rPr lang="en-US" dirty="0" smtClean="0">
                <a:solidFill>
                  <a:schemeClr val="bg1"/>
                </a:solidFill>
              </a:rPr>
              <a:t>First hand information regarding drug trade, following arrest.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Health/Wellness:  </a:t>
            </a:r>
            <a:r>
              <a:rPr lang="en-US" dirty="0" smtClean="0">
                <a:solidFill>
                  <a:schemeClr val="bg1"/>
                </a:solidFill>
              </a:rPr>
              <a:t>WPD responds to all matters involving sudden death, suicide, overdose poisonings, warrants of apprehension.  Reactive capacity and establish first hand observation.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Ancillary Crimes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Robbery, shoplifting, B&amp;E, larceny, pawn, baby formula theft, prescription drug theft – fueling drug habits.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</a:rPr>
              <a:t>Drug Treatment Episodes, Parent Notifications,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1433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038600" cy="4495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bg1"/>
                </a:solidFill>
              </a:rPr>
              <a:t>Hallucinogens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MDMA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Ecstasy or Molly (Synthetic)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K2/Spice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LSD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Peyote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Psilocybin (Mushrooms)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Marijuana/Cannabis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Steroids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Inhalants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295400"/>
            <a:ext cx="3176588" cy="2133600"/>
          </a:xfrm>
        </p:spPr>
      </p:pic>
      <p:pic>
        <p:nvPicPr>
          <p:cNvPr id="34820" name="Picture 3" descr="C:\Users\jcarmichael\Pictures\DRUG 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962400"/>
            <a:ext cx="2238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C:\Users\jcarmichael\Pictures\DRUG PICTURES\huff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876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Synthetics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Marijuana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K2, Spice, Skunk.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Sold as Incense, Potpourri </a:t>
            </a:r>
            <a:r>
              <a:rPr lang="en-US" b="1" dirty="0" err="1" smtClean="0"/>
              <a:t>etc</a:t>
            </a:r>
            <a:r>
              <a:rPr lang="en-US" b="1" dirty="0" smtClean="0"/>
              <a:t>: Not intended for human consumption.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Usually smoked.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Herbal substances sprayed with chemicals and sold in head-shops, convenient stores, &amp; gas stations.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Anxiety, agitation, hallucinations, nausea, vomiting, seizures.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Cocaine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Vanilla Sky, White Lightening, Ivory Wave, Cloud 9.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Sold as bath salts, plant food, or plant fertilizer.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Violence, paranoia, delusions, hallucinations, nosebleeds, seizures.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1295400"/>
            <a:ext cx="2362200" cy="2628900"/>
          </a:xfrm>
        </p:spPr>
      </p:pic>
      <p:pic>
        <p:nvPicPr>
          <p:cNvPr id="35844" name="Picture 3" descr="C:\Users\jcarmichael\Pictures\Bath Sal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6720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Identification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Cocaine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Heroin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8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62200"/>
            <a:ext cx="4040188" cy="3733800"/>
          </a:xfrm>
        </p:spPr>
      </p:pic>
      <p:pic>
        <p:nvPicPr>
          <p:cNvPr id="36869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362200"/>
            <a:ext cx="4041775" cy="3733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Community Problem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Educate parents/guardians of warning signs and predictive factors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Prevention Education and Action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Identify users and refer to early intervention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Educate public and use MGL Ch. 123 Sec 35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Educate on Social Host and alcohol predictive factors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Decrease </a:t>
            </a:r>
            <a:r>
              <a:rPr lang="en-US" b="1" u="sng" dirty="0">
                <a:solidFill>
                  <a:schemeClr val="bg1"/>
                </a:solidFill>
              </a:rPr>
              <a:t>A</a:t>
            </a:r>
            <a:r>
              <a:rPr lang="en-US" b="1" u="sng" dirty="0" smtClean="0">
                <a:solidFill>
                  <a:schemeClr val="bg1"/>
                </a:solidFill>
              </a:rPr>
              <a:t>vailability:</a:t>
            </a:r>
            <a:r>
              <a:rPr lang="en-US" dirty="0" smtClean="0">
                <a:solidFill>
                  <a:schemeClr val="bg1"/>
                </a:solidFill>
              </a:rPr>
              <a:t> Address Supply &amp; Demand through enforcement (task force), drug take back, underage drinking grant, Prescription Monitoring, Naloxone to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responders, drug treatment referrals, keep price high.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 Mitigate the issues surrounding substance use &amp; abuse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Work together as a community and deal with substance issues as a team.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57400"/>
            <a:ext cx="4038600" cy="33194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Community Problem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Can We Do?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Goal = Delay or Prevent On-Set to Substance Use!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solidFill>
                  <a:schemeClr val="bg1"/>
                </a:solidFill>
              </a:rPr>
              <a:t>Education, Prevention, Enforcement, </a:t>
            </a:r>
            <a:r>
              <a:rPr lang="en-US" dirty="0" smtClean="0">
                <a:solidFill>
                  <a:schemeClr val="bg1"/>
                </a:solidFill>
              </a:rPr>
              <a:t>&amp; Treatment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Create Partnerships with the Community (adolescents).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Recruit Stakeholders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Create programs and alternatives for kids as barrier against initiation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Work to change cultural norms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Identify and Engage At-Risk Youth and work with parents/guardians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Educate youth on consequences, hazards, and statistics to increase perception of harm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Educate youth on misconceptions and provide facts about drugs/alcohol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Provide methods and education to understand initiation and ways to avoid it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8915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752600"/>
            <a:ext cx="3286125" cy="3657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8 Ways to Say No!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Avoid the Situation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Strength in Numbers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Walking Away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Cold Shoulder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Saying “NO”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Giving a Reason or Excuse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Changing the Subject &amp; Offer Alternatives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Repeated Refusal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Use of Humor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939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52600"/>
            <a:ext cx="4038600" cy="3886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Decision Making Model for Kids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Define:  describe the problem, challenge or opportunity.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Assess: What are your choices and consider the consequences.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Respond: Make a sound choice after gather facts &amp; information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Evaluate: Review your decision and ask if you are making the right choice?  Think before you act!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6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4038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41987" name="Picture 2" descr="C:\Users\jcarmichael\Desktop\COMMUNITY PICS\IMG_0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12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19313"/>
            <a:ext cx="35052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Other Measures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Overdoses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Syringe Retrieval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OUI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Drug Cases Initiated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Warrants of Apprehension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User Referrals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Party Response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Protective Custody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Compliance Checks (Underage Drinking)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Drug Take Back Weight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Prescription Monitoring Program (PMP)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371600"/>
            <a:ext cx="2765425" cy="2209800"/>
          </a:xfrm>
        </p:spPr>
      </p:pic>
      <p:pic>
        <p:nvPicPr>
          <p:cNvPr id="15364" name="Picture 2" descr="C:\Users\jcarmichael\Pictures\CVS ROBBE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86000"/>
            <a:ext cx="23495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jcarmichael\Pictures\DRUG PICTURES\IMG_04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0" y="4343400"/>
            <a:ext cx="317023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Simply - Why Do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People Use Drugs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u="sng" dirty="0" smtClean="0">
                <a:solidFill>
                  <a:schemeClr val="bg1"/>
                </a:solidFill>
              </a:rPr>
              <a:t>Why People Want to Use?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To Feel Good.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To Feel Better.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To Do Better.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Because Others Do.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(NIDA, 2005)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u="sng" dirty="0" smtClean="0">
                <a:solidFill>
                  <a:schemeClr val="bg1"/>
                </a:solidFill>
              </a:rPr>
              <a:t>Why People Want to Stop Using?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To Feel Good.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To Feel Better.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To Do Better.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Because Others Do.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Why People Use Drugs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Biological: </a:t>
            </a:r>
            <a:r>
              <a:rPr lang="en-US" dirty="0" smtClean="0">
                <a:solidFill>
                  <a:schemeClr val="bg1"/>
                </a:solidFill>
              </a:rPr>
              <a:t>People can be born with genetic predispositions (I.E. History of Drug/Alcohol Abuse in </a:t>
            </a:r>
            <a:r>
              <a:rPr lang="en-US" b="1" dirty="0" smtClean="0">
                <a:solidFill>
                  <a:schemeClr val="bg1"/>
                </a:solidFill>
              </a:rPr>
              <a:t>family/Addicted babies, etc.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Environmental: </a:t>
            </a:r>
            <a:r>
              <a:rPr lang="en-US" dirty="0" smtClean="0">
                <a:solidFill>
                  <a:schemeClr val="bg1"/>
                </a:solidFill>
              </a:rPr>
              <a:t>Environment may breed influences including peer pressure, physical and/or sexual abuse, stress &amp; quality of parenting or family cohesion.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Developmental:  </a:t>
            </a:r>
            <a:r>
              <a:rPr lang="en-US" dirty="0" smtClean="0">
                <a:solidFill>
                  <a:schemeClr val="bg1"/>
                </a:solidFill>
              </a:rPr>
              <a:t>Education, social bonds and biological and/or Environmental factors interacting during crucial developmental stages.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524000"/>
            <a:ext cx="4038600" cy="4191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Predictive Risk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Social Control: </a:t>
            </a:r>
            <a:r>
              <a:rPr lang="en-US" dirty="0" smtClean="0">
                <a:solidFill>
                  <a:schemeClr val="bg1"/>
                </a:solidFill>
              </a:rPr>
              <a:t>Lack of strong bonds with family, peers, work, religion, (family cohesion).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Social Learning: </a:t>
            </a:r>
            <a:r>
              <a:rPr lang="en-US" dirty="0" smtClean="0">
                <a:solidFill>
                  <a:schemeClr val="bg1"/>
                </a:solidFill>
              </a:rPr>
              <a:t>Modeling &amp; observation, imitation of substance use, parental attitudes &amp; beliefs.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Stress &amp; Coping: </a:t>
            </a:r>
            <a:r>
              <a:rPr lang="en-US" dirty="0" smtClean="0">
                <a:solidFill>
                  <a:schemeClr val="bg1"/>
                </a:solidFill>
              </a:rPr>
              <a:t>Life stressors; relationships, work, financial (SES), education.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Lack of Coping </a:t>
            </a:r>
            <a:r>
              <a:rPr lang="en-US" b="1" u="sng" dirty="0">
                <a:solidFill>
                  <a:schemeClr val="bg1"/>
                </a:solidFill>
              </a:rPr>
              <a:t>M</a:t>
            </a:r>
            <a:r>
              <a:rPr lang="en-US" b="1" u="sng" dirty="0" smtClean="0">
                <a:solidFill>
                  <a:schemeClr val="bg1"/>
                </a:solidFill>
              </a:rPr>
              <a:t>echanisms: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oping avoidance, escape reality, self medication, stress relief.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Behavioral: </a:t>
            </a:r>
            <a:r>
              <a:rPr lang="en-US" dirty="0" smtClean="0">
                <a:solidFill>
                  <a:schemeClr val="bg1"/>
                </a:solidFill>
              </a:rPr>
              <a:t>Lack of alternatives, lack of rewards, lack of positive reinforcement.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37004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Predictive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Socio-Economic Status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Single Parent Household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Parents who 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Friends/Peers who 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Parents Attitude &amp; Behavior towards 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Societies Attitude &amp; Behavior toward use (Cultural Norms)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Lack of Structure/Discipline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Poor Educational Achievement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Arrested for 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Early Age of Onset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Poly-Substance 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Lack Positive Role-Models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Lack Social-Networks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Low Self-Worth/Esteem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Early On-Set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945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00200"/>
            <a:ext cx="3657600" cy="4038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Preventative Barriers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Family Cohesion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Strong Social Networks and Support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Avoiding Peers who 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Having Parents (Substance Free)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Reducing Negative Role-Models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Increased Self-Esteem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Positive Outlets: Sports, Hobbies, Recreation, Alternatives to Use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Develop Sense of Self-Worth/Acceptance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Assertiveness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Rules &amp; Structure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Education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Delaying Initiation/Age of Onset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Techniques to Avoid Initiation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Prevention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Early Intervention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Enforcement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676400"/>
            <a:ext cx="3352800" cy="3733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Gateway Drugs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352800" cy="4525963"/>
          </a:xfrm>
        </p:spPr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AVAILABILITY, PRICE, RISK play a role: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Tobacco Products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Marijuana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Alcohol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bg1"/>
                </a:solidFill>
              </a:rPr>
              <a:t>May also be prescription pills, synthetic drugs, huffing etc.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Gateway = No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Causation but age of onset important</a:t>
            </a:r>
          </a:p>
        </p:txBody>
      </p:sp>
      <p:pic>
        <p:nvPicPr>
          <p:cNvPr id="2150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47800"/>
            <a:ext cx="3208338" cy="1905000"/>
          </a:xfrm>
        </p:spPr>
      </p:pic>
      <p:pic>
        <p:nvPicPr>
          <p:cNvPr id="21508" name="Picture 3" descr="C:\Users\jcarmichael\Pictures\Underage Drinking 2\DSC_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3776663"/>
            <a:ext cx="2690813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jcarmichael\Pictures\DRUG PICTURES\imagesY269AT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935413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536</TotalTime>
  <Words>1034</Words>
  <Application>Microsoft Office PowerPoint</Application>
  <PresentationFormat>On-screen Show (4:3)</PresentationFormat>
  <Paragraphs>174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Apex</vt:lpstr>
      <vt:lpstr>Apex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WALPOLE DRUGS 101</dc:title>
  <dc:creator>John F. Carmichael</dc:creator>
  <cp:lastModifiedBy>mmarinelli</cp:lastModifiedBy>
  <cp:revision>43</cp:revision>
  <cp:lastPrinted>2014-04-14T20:35:27Z</cp:lastPrinted>
  <dcterms:created xsi:type="dcterms:W3CDTF">2014-04-03T18:20:48Z</dcterms:created>
  <dcterms:modified xsi:type="dcterms:W3CDTF">2014-04-23T13:16:07Z</dcterms:modified>
</cp:coreProperties>
</file>